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63" r:id="rId2"/>
    <p:sldId id="266" r:id="rId3"/>
    <p:sldId id="264" r:id="rId4"/>
    <p:sldId id="265" r:id="rId5"/>
    <p:sldId id="268" r:id="rId6"/>
    <p:sldId id="261" r:id="rId7"/>
    <p:sldId id="262" r:id="rId8"/>
    <p:sldId id="260" r:id="rId9"/>
    <p:sldId id="258" r:id="rId10"/>
    <p:sldId id="267"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48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747F2-1705-9049-A254-545EC09F3E1F}" type="datetimeFigureOut">
              <a:rPr lang="en-US" smtClean="0"/>
              <a:pPr/>
              <a:t>4/3/13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456F8-05F5-FC4C-8A4C-E7AD385BB0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on the right: German</a:t>
            </a:r>
            <a:r>
              <a:rPr lang="en-US" baseline="0" dirty="0" smtClean="0"/>
              <a:t> troops parade through Warsaw after the surrender of Poland. September 28-30, 1939.</a:t>
            </a:r>
          </a:p>
          <a:p>
            <a:r>
              <a:rPr lang="en-US" baseline="0" dirty="0" smtClean="0"/>
              <a:t>Picture on left: </a:t>
            </a:r>
            <a:r>
              <a:rPr lang="en-US" baseline="0" dirty="0" err="1" smtClean="0"/>
              <a:t>Germand</a:t>
            </a:r>
            <a:r>
              <a:rPr lang="en-US" baseline="0" dirty="0" smtClean="0"/>
              <a:t> troops </a:t>
            </a:r>
            <a:r>
              <a:rPr lang="en-US" baseline="0" dirty="0" err="1" smtClean="0"/>
              <a:t>appraoch</a:t>
            </a:r>
            <a:r>
              <a:rPr lang="en-US" baseline="0" dirty="0" smtClean="0"/>
              <a:t> Bydgoszcz Poland Sept. 18, 1939</a:t>
            </a:r>
            <a:endParaRPr lang="en-US" dirty="0"/>
          </a:p>
        </p:txBody>
      </p:sp>
      <p:sp>
        <p:nvSpPr>
          <p:cNvPr id="4" name="Slide Number Placeholder 3"/>
          <p:cNvSpPr>
            <a:spLocks noGrp="1"/>
          </p:cNvSpPr>
          <p:nvPr>
            <p:ph type="sldNum" sz="quarter" idx="10"/>
          </p:nvPr>
        </p:nvSpPr>
        <p:spPr/>
        <p:txBody>
          <a:bodyPr/>
          <a:lstStyle/>
          <a:p>
            <a:fld id="{9DC456F8-05F5-FC4C-8A4C-E7AD385BB09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Germany and the</a:t>
            </a:r>
            <a:r>
              <a:rPr lang="en-US" baseline="0" dirty="0" smtClean="0"/>
              <a:t> Soviet Union had a weird relationship. Nazi’s do not like Communism but Hitler was willing to cooperate with them to get what he wanted. They sign a pact agreeing to trade and a nonaggression pact. This allowed Germany to attack Poland without fear of Soviet intervention. The nonaggression pact secretly allowed them to divide Poland between them. Eventually they again attack the USSR.</a:t>
            </a:r>
            <a:endParaRPr lang="en-US" dirty="0"/>
          </a:p>
        </p:txBody>
      </p:sp>
      <p:sp>
        <p:nvSpPr>
          <p:cNvPr id="4" name="Slide Number Placeholder 3"/>
          <p:cNvSpPr>
            <a:spLocks noGrp="1"/>
          </p:cNvSpPr>
          <p:nvPr>
            <p:ph type="sldNum" sz="quarter" idx="10"/>
          </p:nvPr>
        </p:nvSpPr>
        <p:spPr/>
        <p:txBody>
          <a:bodyPr/>
          <a:lstStyle/>
          <a:p>
            <a:fld id="{9DC456F8-05F5-FC4C-8A4C-E7AD385BB09B}"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87FADD4-2F55-854D-8FAF-1B1714D2BD93}"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87FADD4-2F55-854D-8FAF-1B1714D2BD93}"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87FADD4-2F55-854D-8FAF-1B1714D2BD93}"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87FADD4-2F55-854D-8FAF-1B1714D2BD93}"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87FADD4-2F55-854D-8FAF-1B1714D2BD93}"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87FADD4-2F55-854D-8FAF-1B1714D2BD93}"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87FADD4-2F55-854D-8FAF-1B1714D2BD93}" type="datetimeFigureOut">
              <a:rPr lang="en-US" smtClean="0"/>
              <a:pPr/>
              <a:t>4/3/13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87FADD4-2F55-854D-8FAF-1B1714D2BD93}" type="datetimeFigureOut">
              <a:rPr lang="en-US" smtClean="0"/>
              <a:pPr/>
              <a:t>4/3/13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ADD4-2F55-854D-8FAF-1B1714D2BD93}" type="datetimeFigureOut">
              <a:rPr lang="en-US" smtClean="0"/>
              <a:pPr/>
              <a:t>4/3/13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7FADD4-2F55-854D-8FAF-1B1714D2BD93}"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7FADD4-2F55-854D-8FAF-1B1714D2BD93}"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32D70-DA9D-4042-AA7A-17D1423952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ADD4-2F55-854D-8FAF-1B1714D2BD93}" type="datetimeFigureOut">
              <a:rPr lang="en-US" smtClean="0"/>
              <a:pPr/>
              <a:t>4/3/13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32D70-DA9D-4042-AA7A-17D1423952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hmm.org/wlc/en/media_fi.php?ModuleId=10005070&amp;MediaId=23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hmm.org/wlc/en/media_oi.php?MediaId=111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hmm.org/wlc/en/media_oi.php?MediaId=123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hmm.org/wlc/en/media_oi.php?MediaId=109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hmm.org/wlc/en/media_oi.php?MediaId=109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4006"/>
          </a:xfrm>
        </p:spPr>
        <p:txBody>
          <a:bodyPr/>
          <a:lstStyle/>
          <a:p>
            <a:r>
              <a:rPr lang="en-US" dirty="0" smtClean="0"/>
              <a:t>Invasion of Poland</a:t>
            </a:r>
            <a:endParaRPr lang="en-US" dirty="0"/>
          </a:p>
        </p:txBody>
      </p:sp>
      <p:sp>
        <p:nvSpPr>
          <p:cNvPr id="3" name="Content Placeholder 2"/>
          <p:cNvSpPr>
            <a:spLocks noGrp="1"/>
          </p:cNvSpPr>
          <p:nvPr>
            <p:ph idx="1"/>
          </p:nvPr>
        </p:nvSpPr>
        <p:spPr>
          <a:xfrm>
            <a:off x="457200" y="814007"/>
            <a:ext cx="8229600" cy="5312157"/>
          </a:xfrm>
        </p:spPr>
        <p:txBody>
          <a:bodyPr/>
          <a:lstStyle/>
          <a:p>
            <a:r>
              <a:rPr lang="en-US" dirty="0" smtClean="0"/>
              <a:t>September 1, 1939, Nazi forces invaded Poland.</a:t>
            </a:r>
          </a:p>
          <a:p>
            <a:r>
              <a:rPr lang="en-US" dirty="0" smtClean="0"/>
              <a:t>September 3, 1939 Britain and France declared war on Germany.</a:t>
            </a:r>
            <a:endParaRPr lang="en-US" dirty="0"/>
          </a:p>
        </p:txBody>
      </p:sp>
      <p:pic>
        <p:nvPicPr>
          <p:cNvPr id="5" name="Picture 4"/>
          <p:cNvPicPr>
            <a:picLocks noChangeAspect="1"/>
          </p:cNvPicPr>
          <p:nvPr/>
        </p:nvPicPr>
        <p:blipFill>
          <a:blip r:embed="rId3"/>
          <a:stretch>
            <a:fillRect/>
          </a:stretch>
        </p:blipFill>
        <p:spPr>
          <a:xfrm>
            <a:off x="4787990" y="3046063"/>
            <a:ext cx="4308915" cy="3309247"/>
          </a:xfrm>
          <a:prstGeom prst="rect">
            <a:avLst/>
          </a:prstGeom>
        </p:spPr>
      </p:pic>
      <p:pic>
        <p:nvPicPr>
          <p:cNvPr id="6" name="Picture 5"/>
          <p:cNvPicPr>
            <a:picLocks noChangeAspect="1"/>
          </p:cNvPicPr>
          <p:nvPr/>
        </p:nvPicPr>
        <p:blipFill>
          <a:blip r:embed="rId4"/>
          <a:stretch>
            <a:fillRect/>
          </a:stretch>
        </p:blipFill>
        <p:spPr>
          <a:xfrm>
            <a:off x="0" y="3063567"/>
            <a:ext cx="4787990" cy="3291743"/>
          </a:xfrm>
          <a:prstGeom prst="rect">
            <a:avLst/>
          </a:prstGeom>
        </p:spPr>
      </p:pic>
      <p:sp>
        <p:nvSpPr>
          <p:cNvPr id="7" name="TextBox 6"/>
          <p:cNvSpPr txBox="1"/>
          <p:nvPr/>
        </p:nvSpPr>
        <p:spPr>
          <a:xfrm>
            <a:off x="4787990" y="6488668"/>
            <a:ext cx="3909882" cy="369332"/>
          </a:xfrm>
          <a:prstGeom prst="rect">
            <a:avLst/>
          </a:prstGeom>
          <a:noFill/>
        </p:spPr>
        <p:txBody>
          <a:bodyPr wrap="square" rtlCol="0">
            <a:spAutoFit/>
          </a:bodyPr>
          <a:lstStyle/>
          <a:p>
            <a:r>
              <a:rPr lang="en-US" dirty="0" smtClean="0"/>
              <a:t>German troops parade through Warsaw</a:t>
            </a:r>
            <a:endParaRPr lang="en-US" dirty="0"/>
          </a:p>
        </p:txBody>
      </p:sp>
      <p:sp>
        <p:nvSpPr>
          <p:cNvPr id="8" name="TextBox 7"/>
          <p:cNvSpPr txBox="1"/>
          <p:nvPr/>
        </p:nvSpPr>
        <p:spPr>
          <a:xfrm>
            <a:off x="1028486" y="6372814"/>
            <a:ext cx="2056973" cy="369332"/>
          </a:xfrm>
          <a:prstGeom prst="rect">
            <a:avLst/>
          </a:prstGeom>
          <a:noFill/>
        </p:spPr>
        <p:txBody>
          <a:bodyPr wrap="none" rtlCol="0">
            <a:spAutoFit/>
          </a:bodyPr>
          <a:lstStyle/>
          <a:p>
            <a:r>
              <a:rPr lang="en-US" dirty="0" smtClean="0"/>
              <a:t>A Polish city in ruins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German Victory Parade in Warsaw</a:t>
            </a:r>
            <a:endParaRPr lang="en-US" dirty="0"/>
          </a:p>
        </p:txBody>
      </p:sp>
      <p:sp>
        <p:nvSpPr>
          <p:cNvPr id="3" name="Content Placeholder 2"/>
          <p:cNvSpPr>
            <a:spLocks noGrp="1"/>
          </p:cNvSpPr>
          <p:nvPr>
            <p:ph idx="1"/>
          </p:nvPr>
        </p:nvSpPr>
        <p:spPr/>
        <p:txBody>
          <a:bodyPr/>
          <a:lstStyle/>
          <a:p>
            <a:r>
              <a:rPr lang="en-US" dirty="0" smtClean="0">
                <a:hlinkClick r:id="rId2"/>
              </a:rPr>
              <a:t>http://www.ushmm.org/wlc/en/media_fi.php?ModuleId=10005070&amp;MediaId=237</a:t>
            </a:r>
            <a:r>
              <a:rPr lang="en-US" dirty="0" smtClean="0"/>
              <a:t> </a:t>
            </a:r>
          </a:p>
          <a:p>
            <a:endParaRPr lang="en-US" dirty="0" smtClean="0"/>
          </a:p>
          <a:p>
            <a:r>
              <a:rPr lang="en-US" dirty="0" smtClean="0"/>
              <a:t>How do the Germans look?</a:t>
            </a:r>
          </a:p>
          <a:p>
            <a:r>
              <a:rPr lang="en-US" dirty="0" smtClean="0"/>
              <a:t>How could the German government use this footage?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a:xfrm>
            <a:off x="457200" y="1865946"/>
            <a:ext cx="8229600" cy="4260217"/>
          </a:xfrm>
        </p:spPr>
        <p:txBody>
          <a:bodyPr/>
          <a:lstStyle/>
          <a:p>
            <a:r>
              <a:rPr lang="en-US" dirty="0" smtClean="0"/>
              <a:t>Which personal account was the most interesting to you and why?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158"/>
            <a:ext cx="8229600" cy="935789"/>
          </a:xfrm>
        </p:spPr>
        <p:txBody>
          <a:bodyPr/>
          <a:lstStyle/>
          <a:p>
            <a:r>
              <a:rPr lang="en-US" dirty="0" smtClean="0"/>
              <a:t>Where is Poland?</a:t>
            </a:r>
            <a:endParaRPr lang="en-US" dirty="0"/>
          </a:p>
        </p:txBody>
      </p:sp>
      <p:pic>
        <p:nvPicPr>
          <p:cNvPr id="4" name="Picture 3"/>
          <p:cNvPicPr>
            <a:picLocks noChangeAspect="1"/>
          </p:cNvPicPr>
          <p:nvPr/>
        </p:nvPicPr>
        <p:blipFill>
          <a:blip r:embed="rId2"/>
          <a:stretch>
            <a:fillRect/>
          </a:stretch>
        </p:blipFill>
        <p:spPr>
          <a:xfrm>
            <a:off x="991936" y="1357939"/>
            <a:ext cx="7283116" cy="51425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6772"/>
          </a:xfrm>
        </p:spPr>
        <p:txBody>
          <a:bodyPr>
            <a:normAutofit fontScale="90000"/>
          </a:bodyPr>
          <a:lstStyle/>
          <a:p>
            <a:r>
              <a:rPr lang="en-US" dirty="0" smtClean="0"/>
              <a:t>Blitzkrieg</a:t>
            </a:r>
            <a:endParaRPr lang="en-US" dirty="0"/>
          </a:p>
        </p:txBody>
      </p:sp>
      <p:sp>
        <p:nvSpPr>
          <p:cNvPr id="3" name="Content Placeholder 2"/>
          <p:cNvSpPr>
            <a:spLocks noGrp="1"/>
          </p:cNvSpPr>
          <p:nvPr>
            <p:ph idx="1"/>
          </p:nvPr>
        </p:nvSpPr>
        <p:spPr>
          <a:xfrm>
            <a:off x="457200" y="686773"/>
            <a:ext cx="8229600" cy="1969609"/>
          </a:xfrm>
        </p:spPr>
        <p:txBody>
          <a:bodyPr>
            <a:normAutofit fontScale="85000" lnSpcReduction="20000"/>
          </a:bodyPr>
          <a:lstStyle/>
          <a:p>
            <a:r>
              <a:rPr lang="en-US" dirty="0" smtClean="0"/>
              <a:t>“Lightning War”</a:t>
            </a:r>
          </a:p>
          <a:p>
            <a:r>
              <a:rPr lang="en-US" dirty="0" smtClean="0"/>
              <a:t>First German planes and dive bombers devastated the area.  </a:t>
            </a:r>
          </a:p>
          <a:p>
            <a:r>
              <a:rPr lang="en-US" dirty="0" smtClean="0"/>
              <a:t>Then fast-moving tanks and troop transports roared into the country.</a:t>
            </a:r>
            <a:endParaRPr lang="en-US" dirty="0"/>
          </a:p>
        </p:txBody>
      </p:sp>
      <p:pic>
        <p:nvPicPr>
          <p:cNvPr id="5" name="Picture 4"/>
          <p:cNvPicPr>
            <a:picLocks noChangeAspect="1"/>
          </p:cNvPicPr>
          <p:nvPr/>
        </p:nvPicPr>
        <p:blipFill>
          <a:blip r:embed="rId2"/>
          <a:stretch>
            <a:fillRect/>
          </a:stretch>
        </p:blipFill>
        <p:spPr>
          <a:xfrm>
            <a:off x="3152275" y="2656382"/>
            <a:ext cx="5534525" cy="3799221"/>
          </a:xfrm>
          <a:prstGeom prst="rect">
            <a:avLst/>
          </a:prstGeom>
        </p:spPr>
      </p:pic>
      <p:sp>
        <p:nvSpPr>
          <p:cNvPr id="6" name="TextBox 5"/>
          <p:cNvSpPr txBox="1"/>
          <p:nvPr/>
        </p:nvSpPr>
        <p:spPr>
          <a:xfrm>
            <a:off x="457200" y="3317238"/>
            <a:ext cx="2283326" cy="2677656"/>
          </a:xfrm>
          <a:prstGeom prst="rect">
            <a:avLst/>
          </a:prstGeom>
          <a:noFill/>
        </p:spPr>
        <p:txBody>
          <a:bodyPr wrap="square" rtlCol="0">
            <a:spAutoFit/>
          </a:bodyPr>
          <a:lstStyle/>
          <a:p>
            <a:r>
              <a:rPr lang="en-US" sz="2400" dirty="0" smtClean="0"/>
              <a:t>WWII was the first war to use airplanes in large-scale attacks. What was mainly used in WWI?</a:t>
            </a:r>
            <a:endParaRPr lang="en-US" sz="2400" dirty="0"/>
          </a:p>
        </p:txBody>
      </p:sp>
      <p:sp>
        <p:nvSpPr>
          <p:cNvPr id="7" name="TextBox 6"/>
          <p:cNvSpPr txBox="1"/>
          <p:nvPr/>
        </p:nvSpPr>
        <p:spPr>
          <a:xfrm>
            <a:off x="3809865" y="6488668"/>
            <a:ext cx="4279800" cy="369332"/>
          </a:xfrm>
          <a:prstGeom prst="rect">
            <a:avLst/>
          </a:prstGeom>
          <a:noFill/>
        </p:spPr>
        <p:txBody>
          <a:bodyPr wrap="none" rtlCol="0">
            <a:spAutoFit/>
          </a:bodyPr>
          <a:lstStyle/>
          <a:p>
            <a:r>
              <a:rPr lang="en-US" dirty="0" smtClean="0"/>
              <a:t>German </a:t>
            </a:r>
            <a:r>
              <a:rPr lang="en-US" dirty="0" err="1" smtClean="0"/>
              <a:t>Stuka</a:t>
            </a:r>
            <a:r>
              <a:rPr lang="en-US" dirty="0" smtClean="0"/>
              <a:t> dive bombers fly over Poland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3125"/>
          </a:xfrm>
        </p:spPr>
        <p:txBody>
          <a:bodyPr>
            <a:normAutofit fontScale="90000"/>
          </a:bodyPr>
          <a:lstStyle/>
          <a:p>
            <a:r>
              <a:rPr lang="en-US" dirty="0" smtClean="0"/>
              <a:t>Nazi-Soviet Pact</a:t>
            </a:r>
            <a:endParaRPr lang="en-US" dirty="0"/>
          </a:p>
        </p:txBody>
      </p:sp>
      <p:sp>
        <p:nvSpPr>
          <p:cNvPr id="3" name="Content Placeholder 2"/>
          <p:cNvSpPr>
            <a:spLocks noGrp="1"/>
          </p:cNvSpPr>
          <p:nvPr>
            <p:ph idx="1"/>
          </p:nvPr>
        </p:nvSpPr>
        <p:spPr>
          <a:xfrm>
            <a:off x="457200" y="997764"/>
            <a:ext cx="8229600" cy="5128400"/>
          </a:xfrm>
        </p:spPr>
        <p:txBody>
          <a:bodyPr/>
          <a:lstStyle/>
          <a:p>
            <a:r>
              <a:rPr lang="en-US" dirty="0" smtClean="0"/>
              <a:t>Germany attacks from the west</a:t>
            </a:r>
          </a:p>
          <a:p>
            <a:r>
              <a:rPr lang="en-US" dirty="0" smtClean="0"/>
              <a:t>Stalin’s forces invaded from the east, grabbing lands promised to them under the Nazi-Soviet Pact.</a:t>
            </a:r>
            <a:endParaRPr lang="en-US" dirty="0"/>
          </a:p>
        </p:txBody>
      </p:sp>
      <p:pic>
        <p:nvPicPr>
          <p:cNvPr id="4" name="Picture 3"/>
          <p:cNvPicPr>
            <a:picLocks noChangeAspect="1"/>
          </p:cNvPicPr>
          <p:nvPr/>
        </p:nvPicPr>
        <p:blipFill>
          <a:blip r:embed="rId3"/>
          <a:stretch>
            <a:fillRect/>
          </a:stretch>
        </p:blipFill>
        <p:spPr>
          <a:xfrm>
            <a:off x="2789891" y="2875548"/>
            <a:ext cx="4901060" cy="3576983"/>
          </a:xfrm>
          <a:prstGeom prst="rect">
            <a:avLst/>
          </a:prstGeom>
        </p:spPr>
      </p:pic>
      <p:sp>
        <p:nvSpPr>
          <p:cNvPr id="5" name="TextBox 4"/>
          <p:cNvSpPr txBox="1"/>
          <p:nvPr/>
        </p:nvSpPr>
        <p:spPr>
          <a:xfrm>
            <a:off x="708526" y="4538124"/>
            <a:ext cx="1884948" cy="923330"/>
          </a:xfrm>
          <a:prstGeom prst="rect">
            <a:avLst/>
          </a:prstGeom>
          <a:noFill/>
        </p:spPr>
        <p:txBody>
          <a:bodyPr wrap="square" rtlCol="0">
            <a:spAutoFit/>
          </a:bodyPr>
          <a:lstStyle/>
          <a:p>
            <a:r>
              <a:rPr lang="en-US" dirty="0" smtClean="0"/>
              <a:t>Polish prisoners of war captured by the Red Army</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608"/>
          </a:xfrm>
        </p:spPr>
        <p:txBody>
          <a:bodyPr/>
          <a:lstStyle/>
          <a:p>
            <a:r>
              <a:rPr lang="en-US" dirty="0" smtClean="0"/>
              <a:t>Ghettos in Poland</a:t>
            </a:r>
            <a:endParaRPr lang="en-US" dirty="0"/>
          </a:p>
        </p:txBody>
      </p:sp>
      <p:sp>
        <p:nvSpPr>
          <p:cNvPr id="3" name="Content Placeholder 2"/>
          <p:cNvSpPr>
            <a:spLocks noGrp="1"/>
          </p:cNvSpPr>
          <p:nvPr>
            <p:ph idx="1"/>
          </p:nvPr>
        </p:nvSpPr>
        <p:spPr>
          <a:xfrm>
            <a:off x="457200" y="1139608"/>
            <a:ext cx="3775945" cy="4986556"/>
          </a:xfrm>
        </p:spPr>
        <p:txBody>
          <a:bodyPr>
            <a:normAutofit lnSpcReduction="10000"/>
          </a:bodyPr>
          <a:lstStyle/>
          <a:p>
            <a:r>
              <a:rPr lang="en-US" dirty="0" smtClean="0"/>
              <a:t>The Germans forced Jews to live in marked-off sections of cities called </a:t>
            </a:r>
            <a:r>
              <a:rPr lang="en-US" u="sng" dirty="0" smtClean="0"/>
              <a:t>ghettos</a:t>
            </a:r>
            <a:r>
              <a:rPr lang="en-US" dirty="0" smtClean="0"/>
              <a:t>.</a:t>
            </a:r>
          </a:p>
          <a:p>
            <a:r>
              <a:rPr lang="en-US" dirty="0" smtClean="0"/>
              <a:t>Usually enclosed by barbed-wire fences or walls, with entrances guarded. </a:t>
            </a:r>
          </a:p>
          <a:p>
            <a:r>
              <a:rPr lang="en-US" dirty="0" smtClean="0"/>
              <a:t>Curfews</a:t>
            </a:r>
          </a:p>
        </p:txBody>
      </p:sp>
      <p:pic>
        <p:nvPicPr>
          <p:cNvPr id="4" name="Picture 3"/>
          <p:cNvPicPr>
            <a:picLocks noChangeAspect="1"/>
          </p:cNvPicPr>
          <p:nvPr/>
        </p:nvPicPr>
        <p:blipFill>
          <a:blip r:embed="rId2"/>
          <a:stretch>
            <a:fillRect/>
          </a:stretch>
        </p:blipFill>
        <p:spPr>
          <a:xfrm>
            <a:off x="5040144" y="1139608"/>
            <a:ext cx="3009900" cy="4699000"/>
          </a:xfrm>
          <a:prstGeom prst="rect">
            <a:avLst/>
          </a:prstGeom>
        </p:spPr>
      </p:pic>
      <p:sp>
        <p:nvSpPr>
          <p:cNvPr id="5" name="TextBox 4"/>
          <p:cNvSpPr txBox="1"/>
          <p:nvPr/>
        </p:nvSpPr>
        <p:spPr>
          <a:xfrm>
            <a:off x="4233145" y="5941498"/>
            <a:ext cx="4507026" cy="369332"/>
          </a:xfrm>
          <a:prstGeom prst="rect">
            <a:avLst/>
          </a:prstGeom>
          <a:noFill/>
        </p:spPr>
        <p:txBody>
          <a:bodyPr wrap="none" rtlCol="0">
            <a:spAutoFit/>
          </a:bodyPr>
          <a:lstStyle/>
          <a:p>
            <a:r>
              <a:rPr lang="en-US" dirty="0" smtClean="0"/>
              <a:t>Jewish children eating soup in Warsaw ghetto.</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2553"/>
          </a:xfrm>
        </p:spPr>
        <p:txBody>
          <a:bodyPr/>
          <a:lstStyle/>
          <a:p>
            <a:r>
              <a:rPr lang="en-US" b="1" dirty="0" smtClean="0"/>
              <a:t>Charlene Schiff</a:t>
            </a:r>
            <a:endParaRPr lang="en-US" dirty="0"/>
          </a:p>
        </p:txBody>
      </p:sp>
      <p:sp>
        <p:nvSpPr>
          <p:cNvPr id="3" name="Content Placeholder 2"/>
          <p:cNvSpPr>
            <a:spLocks noGrp="1"/>
          </p:cNvSpPr>
          <p:nvPr>
            <p:ph idx="1"/>
          </p:nvPr>
        </p:nvSpPr>
        <p:spPr>
          <a:xfrm>
            <a:off x="457200" y="1062554"/>
            <a:ext cx="8229600" cy="5063610"/>
          </a:xfrm>
        </p:spPr>
        <p:txBody>
          <a:bodyPr>
            <a:normAutofit fontScale="77500" lnSpcReduction="20000"/>
          </a:bodyPr>
          <a:lstStyle/>
          <a:p>
            <a:endParaRPr lang="en-US" dirty="0" smtClean="0"/>
          </a:p>
          <a:p>
            <a:r>
              <a:rPr lang="en-US" dirty="0" smtClean="0">
                <a:hlinkClick r:id="rId2"/>
              </a:rPr>
              <a:t>http://www.ushmm.org/wlc/en/media_oi.php?MediaId=1110</a:t>
            </a:r>
            <a:r>
              <a:rPr lang="en-US" dirty="0" smtClean="0"/>
              <a:t> </a:t>
            </a:r>
          </a:p>
          <a:p>
            <a:r>
              <a:rPr lang="en-US" dirty="0" smtClean="0"/>
              <a:t>Charlene's town was in the part of eastern Poland occupied by the Soviet Union under the German-Soviet Pact of August 1939. The Germans invaded the Soviet Union in June 1941, and arrested Charlene's father after they occupied the town. She never saw him again. </a:t>
            </a:r>
          </a:p>
          <a:p>
            <a:r>
              <a:rPr lang="en-US" dirty="0" smtClean="0"/>
              <a:t>Charlene, her mother, and sister were forced into a ghetto but fled in 1942. Charlene and her mother hid in underbrush at the river's edge, and avoided discovery by submerging themselves in the water for part of the time. They hid for several days. One day, Charlene awoke to find that her mother had disappeared. Charlene survived by herself, and was liberated by Soviet troops.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William (</a:t>
            </a:r>
            <a:r>
              <a:rPr lang="en-US" b="1" dirty="0" err="1" smtClean="0"/>
              <a:t>Welek</a:t>
            </a:r>
            <a:r>
              <a:rPr lang="en-US" b="1" dirty="0" smtClean="0"/>
              <a:t>) </a:t>
            </a:r>
            <a:r>
              <a:rPr lang="en-US" b="1" dirty="0" err="1" smtClean="0"/>
              <a:t>Luksenburg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http://www.ushmm.org/wlc/en/media_oi.php?MediaId=1231</a:t>
            </a:r>
            <a:r>
              <a:rPr lang="en-US" dirty="0" smtClean="0"/>
              <a:t> </a:t>
            </a:r>
          </a:p>
          <a:p>
            <a:r>
              <a:rPr lang="en-US" dirty="0" smtClean="0"/>
              <a:t>Shortly after the German invasion of Poland in September 1939, William's family was ordered into a ghetto and his brother went to a work camp. William bribed officials to discharge his brother from a hospital destined for evacuation to Auschwitz. Later, after escaping from a prison camp to tend to his brother, William was jailed. William collapsed during a death march near the Austrian border, but was then liberated. His parents and brother perished.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Blanka</a:t>
            </a:r>
            <a:r>
              <a:rPr lang="en-US" b="1" dirty="0" smtClean="0"/>
              <a:t> Rothschild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http://www.ushmm.org/wlc/en/media_oi.php?MediaId=</a:t>
            </a:r>
            <a:r>
              <a:rPr lang="en-US" dirty="0" smtClean="0">
                <a:hlinkClick r:id="rId2"/>
              </a:rPr>
              <a:t>1097</a:t>
            </a:r>
            <a:r>
              <a:rPr lang="en-US" dirty="0" smtClean="0"/>
              <a:t> </a:t>
            </a:r>
          </a:p>
          <a:p>
            <a:r>
              <a:rPr lang="en-US" dirty="0" smtClean="0"/>
              <a:t>After </a:t>
            </a:r>
            <a:r>
              <a:rPr lang="en-US" dirty="0" smtClean="0"/>
              <a:t>the German invasion of Poland, </a:t>
            </a:r>
            <a:r>
              <a:rPr lang="en-US" dirty="0" err="1" smtClean="0"/>
              <a:t>Blanka</a:t>
            </a:r>
            <a:r>
              <a:rPr lang="en-US" dirty="0" smtClean="0"/>
              <a:t> and her mother were forced into the Lodz ghetto in 1940 where they remained until late 1944 when they were deported to the </a:t>
            </a:r>
            <a:r>
              <a:rPr lang="en-US" dirty="0" err="1" smtClean="0"/>
              <a:t>Ravensbrueck</a:t>
            </a:r>
            <a:r>
              <a:rPr lang="en-US" dirty="0" smtClean="0"/>
              <a:t> camp in Germany. </a:t>
            </a:r>
            <a:r>
              <a:rPr lang="en-US" dirty="0" err="1" smtClean="0"/>
              <a:t>Blanka</a:t>
            </a:r>
            <a:r>
              <a:rPr lang="en-US" dirty="0" smtClean="0"/>
              <a:t> was forced to work in an airplane factory (</a:t>
            </a:r>
            <a:r>
              <a:rPr lang="en-US" dirty="0" err="1" smtClean="0"/>
              <a:t>Arado-Werke</a:t>
            </a:r>
            <a:r>
              <a:rPr lang="en-US" dirty="0" smtClean="0"/>
              <a:t>). Her mother was sent to another camp. Soviet forces liberated </a:t>
            </a:r>
            <a:r>
              <a:rPr lang="en-US" dirty="0" err="1" smtClean="0"/>
              <a:t>Blanka</a:t>
            </a:r>
            <a:r>
              <a:rPr lang="en-US" dirty="0" smtClean="0"/>
              <a:t> in spring 1945. </a:t>
            </a:r>
            <a:r>
              <a:rPr lang="en-US" dirty="0" err="1" smtClean="0"/>
              <a:t>Blanka</a:t>
            </a:r>
            <a:r>
              <a:rPr lang="en-US" dirty="0" smtClean="0"/>
              <a:t>, living in abandoned houses, made her way back to Lodz. She discovered that none of her relatives, including her mother, had survived. </a:t>
            </a:r>
            <a:r>
              <a:rPr lang="en-US" dirty="0" err="1" smtClean="0"/>
              <a:t>Blanka</a:t>
            </a:r>
            <a:r>
              <a:rPr lang="en-US" dirty="0" smtClean="0"/>
              <a:t> then moved westward to Berlin, eventually to a displaced persons camp.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Benjamin (Ben) </a:t>
            </a:r>
            <a:r>
              <a:rPr lang="en-US" b="1" dirty="0" err="1" smtClean="0"/>
              <a:t>Meed</a:t>
            </a:r>
            <a:endParaRPr lang="en-US" dirty="0"/>
          </a:p>
        </p:txBody>
      </p:sp>
      <p:sp>
        <p:nvSpPr>
          <p:cNvPr id="3" name="Content Placeholder 2"/>
          <p:cNvSpPr>
            <a:spLocks noGrp="1"/>
          </p:cNvSpPr>
          <p:nvPr>
            <p:ph idx="1"/>
          </p:nvPr>
        </p:nvSpPr>
        <p:spPr>
          <a:xfrm>
            <a:off x="457200" y="1600200"/>
            <a:ext cx="8229600" cy="4911847"/>
          </a:xfrm>
        </p:spPr>
        <p:txBody>
          <a:bodyPr>
            <a:normAutofit fontScale="85000" lnSpcReduction="20000"/>
          </a:bodyPr>
          <a:lstStyle/>
          <a:p>
            <a:r>
              <a:rPr lang="en-US" dirty="0" smtClean="0">
                <a:hlinkClick r:id="rId2"/>
              </a:rPr>
              <a:t>http://www.ushmm.org/wlc/en/media_oi.php?MediaId=1095</a:t>
            </a:r>
            <a:r>
              <a:rPr lang="en-US" dirty="0" smtClean="0"/>
              <a:t> </a:t>
            </a:r>
          </a:p>
          <a:p>
            <a:r>
              <a:rPr lang="en-US" dirty="0" smtClean="0"/>
              <a:t>After the Germans occupied Warsaw Ben was assigned to a work detail outside the ghetto, and helped smuggle people out of the ghetto. Later, he went into hiding outside the ghetto and posed as a non-Jewish Pole. During the Warsaw ghetto uprising in 1943, Ben worked with other members of the underground to rescue ghetto fighters, bringing them out through the sewers and hiding them on the "Aryan" side of Warsaw. After the uprising, Ben escaped from Warsaw by posing as a non-Jew. Following liberation, he was reunited with his father, mother, and younger sister.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TotalTime>
  <Words>843</Words>
  <Application>Microsoft Macintosh PowerPoint</Application>
  <PresentationFormat>On-screen Show (4:3)</PresentationFormat>
  <Paragraphs>47</Paragraphs>
  <Slides>11</Slides>
  <Notes>2</Notes>
  <HiddenSlides>1</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Invasion of Poland</vt:lpstr>
      <vt:lpstr>Where is Poland?</vt:lpstr>
      <vt:lpstr>Blitzkrieg</vt:lpstr>
      <vt:lpstr>Nazi-Soviet Pact</vt:lpstr>
      <vt:lpstr>Ghettos in Poland</vt:lpstr>
      <vt:lpstr>Charlene Schiff</vt:lpstr>
      <vt:lpstr>William (Welek) Luksenburg</vt:lpstr>
      <vt:lpstr>Blanka Rothschild</vt:lpstr>
      <vt:lpstr>Benjamin (Ben) Meed</vt:lpstr>
      <vt:lpstr>German Victory Parade in Warsaw</vt:lpstr>
      <vt:lpstr>Closure</vt:lpstr>
    </vt:vector>
  </TitlesOfParts>
  <Company>lethbridge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Invasion of Poland</dc:title>
  <dc:creator>kaycee bevans</dc:creator>
  <cp:lastModifiedBy>kaycee bevans</cp:lastModifiedBy>
  <cp:revision>4</cp:revision>
  <dcterms:created xsi:type="dcterms:W3CDTF">2013-04-03T19:53:04Z</dcterms:created>
  <dcterms:modified xsi:type="dcterms:W3CDTF">2013-04-03T20:32:03Z</dcterms:modified>
</cp:coreProperties>
</file>