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80" r:id="rId2"/>
    <p:sldId id="287" r:id="rId3"/>
    <p:sldId id="284" r:id="rId4"/>
    <p:sldId id="257" r:id="rId5"/>
    <p:sldId id="259" r:id="rId6"/>
    <p:sldId id="260" r:id="rId7"/>
    <p:sldId id="258" r:id="rId8"/>
    <p:sldId id="286" r:id="rId9"/>
    <p:sldId id="261" r:id="rId10"/>
    <p:sldId id="262" r:id="rId11"/>
    <p:sldId id="285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9" r:id="rId28"/>
    <p:sldId id="278" r:id="rId29"/>
    <p:sldId id="281" r:id="rId30"/>
    <p:sldId id="282" r:id="rId31"/>
    <p:sldId id="283" r:id="rId32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7" autoAdjust="0"/>
    <p:restoredTop sz="94637" autoAdjust="0"/>
  </p:normalViewPr>
  <p:slideViewPr>
    <p:cSldViewPr>
      <p:cViewPr varScale="1">
        <p:scale>
          <a:sx n="106" d="100"/>
          <a:sy n="106" d="100"/>
        </p:scale>
        <p:origin x="-12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Calibri" pitchFamily="34" charset="0"/>
              </a:defRPr>
            </a:lvl1pPr>
          </a:lstStyle>
          <a:p>
            <a:fld id="{0209A8F7-9083-4EA3-80B7-2E6FC0FDA803}" type="datetimeFigureOut">
              <a:rPr lang="en-US"/>
              <a:pPr/>
              <a:t>1/22/13</a:t>
            </a:fld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Calibri" pitchFamily="34" charset="0"/>
              </a:defRPr>
            </a:lvl1pPr>
          </a:lstStyle>
          <a:p>
            <a:fld id="{53F1C393-2180-4614-8DFA-359E2C04CD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84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3FAB6-72A0-40F8-9529-0A01A114061A}" type="datetimeFigureOut">
              <a:rPr lang="en-US"/>
              <a:pPr>
                <a:defRPr/>
              </a:pPr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274A6-AA32-45F8-BBDD-C089591E9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C6D69-22C3-4DC7-AFE6-90B81D7E26DA}" type="datetimeFigureOut">
              <a:rPr lang="en-US"/>
              <a:pPr>
                <a:defRPr/>
              </a:pPr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B6AED-2AFC-417F-A063-D1D691AEA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C29D3-64F5-4995-AA16-7CE30520FD77}" type="datetimeFigureOut">
              <a:rPr lang="en-US"/>
              <a:pPr>
                <a:defRPr/>
              </a:pPr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1BAF7-2CA1-467C-ACA3-BB234ED55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815B7-F196-445A-8573-6368D137CCDD}" type="datetimeFigureOut">
              <a:rPr lang="en-US"/>
              <a:pPr>
                <a:defRPr/>
              </a:pPr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0B8AC-5FCE-40F5-A4E2-AED179FC7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CFB03-6B64-49DC-95AF-6F348BB9780B}" type="datetimeFigureOut">
              <a:rPr lang="en-US"/>
              <a:pPr>
                <a:defRPr/>
              </a:pPr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E76BC-E7EA-4CF3-B511-3CB172302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ECCF8-F283-43BF-9368-31618AD01CA2}" type="datetimeFigureOut">
              <a:rPr lang="en-US"/>
              <a:pPr>
                <a:defRPr/>
              </a:pPr>
              <a:t>1/22/13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F3D4-ACE8-4271-876D-1CD5C97AB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D1A7B-F7D4-46D6-8BA7-F4BE41910B69}" type="datetimeFigureOut">
              <a:rPr lang="en-US"/>
              <a:pPr>
                <a:defRPr/>
              </a:pPr>
              <a:t>1/22/13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70679-2A3B-4993-AD05-3EFC33FBB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D264E-CA30-46EE-BCE2-26F9CB892DFB}" type="datetimeFigureOut">
              <a:rPr lang="en-US"/>
              <a:pPr>
                <a:defRPr/>
              </a:pPr>
              <a:t>1/22/13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A9615-6254-4CF2-B257-2992A8238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DBA4-A07A-4511-BB8F-125B3D1EB325}" type="datetimeFigureOut">
              <a:rPr lang="en-US"/>
              <a:pPr>
                <a:defRPr/>
              </a:pPr>
              <a:t>1/22/13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C4329-ADD7-40F3-A723-12DC6F046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571A6-4B4C-4250-8F6D-2927C45A3D94}" type="datetimeFigureOut">
              <a:rPr lang="en-US"/>
              <a:pPr>
                <a:defRPr/>
              </a:pPr>
              <a:t>1/22/13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60158-F457-4A70-B796-7EBC239CF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1A7D-3509-4A19-8350-B99AF384C74B}" type="datetimeFigureOut">
              <a:rPr lang="en-US"/>
              <a:pPr>
                <a:defRPr/>
              </a:pPr>
              <a:t>1/22/13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97DF6-58B3-4B99-A16E-CCFA372AB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A551A1-AFED-42D9-BBDF-CBB18D7C2A89}" type="datetimeFigureOut">
              <a:rPr lang="en-US"/>
              <a:pPr>
                <a:defRPr/>
              </a:pPr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079DDD-6DA6-47E1-A15E-0FA11C504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iZMJeQ4yPPk" TargetMode="External"/><Relationship Id="rId3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hyperlink" Target="http://www.youtube.com/watch?v=iQB4Sdektkw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gif"/><Relationship Id="rId5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vpCReIm-11Y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Brain: </a:t>
            </a:r>
            <a:r>
              <a:rPr lang="en-US" b="1" i="1" dirty="0" smtClean="0"/>
              <a:t>True or False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3000" smtClean="0"/>
              <a:t>1.The left side of the brain controls the left side of the body and the right side of the body controls the right side of the body.</a:t>
            </a:r>
          </a:p>
          <a:p>
            <a:pPr>
              <a:buFont typeface="Arial" charset="0"/>
              <a:buNone/>
            </a:pPr>
            <a:endParaRPr lang="en-US" sz="1000" smtClean="0"/>
          </a:p>
          <a:p>
            <a:pPr>
              <a:buFont typeface="Arial" charset="0"/>
              <a:buNone/>
            </a:pPr>
            <a:r>
              <a:rPr lang="en-US" sz="3000" smtClean="0"/>
              <a:t>2.Rage, pleasure, hunger, thirst and sexual desire are all controlled by the same part of the brain.</a:t>
            </a:r>
          </a:p>
          <a:p>
            <a:pPr>
              <a:buFont typeface="Arial" charset="0"/>
              <a:buNone/>
            </a:pPr>
            <a:endParaRPr lang="en-US" sz="1000" smtClean="0"/>
          </a:p>
          <a:p>
            <a:pPr>
              <a:buFont typeface="Arial" charset="0"/>
              <a:buNone/>
            </a:pPr>
            <a:r>
              <a:rPr lang="en-US" sz="3000" smtClean="0"/>
              <a:t>3.Electricity runs through our brain cells.</a:t>
            </a:r>
          </a:p>
          <a:p>
            <a:pPr>
              <a:buFont typeface="Arial" charset="0"/>
              <a:buNone/>
            </a:pPr>
            <a:endParaRPr lang="en-US" sz="1000" smtClean="0"/>
          </a:p>
          <a:p>
            <a:pPr>
              <a:buFont typeface="Arial" charset="0"/>
              <a:buNone/>
            </a:pPr>
            <a:r>
              <a:rPr lang="en-US" sz="3000" smtClean="0"/>
              <a:t>4.Males and females both have male and female hormones in their bodies.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46238"/>
            <a:ext cx="3657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Lobe</a:t>
            </a:r>
            <a:r>
              <a:rPr lang="en-US" dirty="0" smtClean="0"/>
              <a:t> – a section of the cerebral cortex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r>
              <a:rPr lang="en-US" sz="2800" i="1" dirty="0" smtClean="0">
                <a:solidFill>
                  <a:schemeClr val="accent4">
                    <a:lumMod val="50000"/>
                  </a:schemeClr>
                </a:solidFill>
              </a:rPr>
              <a:t>The brain looks like a boxing glove!</a:t>
            </a:r>
            <a:endParaRPr lang="en-US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Real brain lobe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30" t="2182" r="-9213"/>
          <a:stretch/>
        </p:blipFill>
        <p:spPr>
          <a:xfrm>
            <a:off x="457200" y="754844"/>
            <a:ext cx="7629534" cy="5371319"/>
          </a:xfrm>
        </p:spPr>
      </p:pic>
    </p:spTree>
    <p:extLst>
      <p:ext uri="{BB962C8B-B14F-4D97-AF65-F5344CB8AC3E}">
        <p14:creationId xmlns:p14="http://schemas.microsoft.com/office/powerpoint/2010/main" val="170452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46238"/>
            <a:ext cx="3657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Frontal Lobe</a:t>
            </a:r>
            <a:r>
              <a:rPr lang="en-US" dirty="0" smtClean="0"/>
              <a:t> – makes up the </a:t>
            </a:r>
            <a:r>
              <a:rPr lang="en-US" i="1" dirty="0" smtClean="0"/>
              <a:t>front</a:t>
            </a:r>
            <a:r>
              <a:rPr lang="en-US" dirty="0" smtClean="0"/>
              <a:t> of the brain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r>
              <a:rPr lang="en-US" sz="2800" i="1" dirty="0" smtClean="0">
                <a:solidFill>
                  <a:schemeClr val="accent4">
                    <a:lumMod val="50000"/>
                  </a:schemeClr>
                </a:solidFill>
              </a:rPr>
              <a:t>The fingers of the boxing glove!</a:t>
            </a:r>
            <a:endParaRPr lang="en-US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-Right Arrow 7"/>
          <p:cNvSpPr/>
          <p:nvPr/>
        </p:nvSpPr>
        <p:spPr>
          <a:xfrm rot="19952224">
            <a:off x="244475" y="1530350"/>
            <a:ext cx="2474913" cy="4111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46238"/>
            <a:ext cx="3657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Prefrontal Area </a:t>
            </a:r>
            <a:r>
              <a:rPr lang="en-US" dirty="0" smtClean="0"/>
              <a:t>– </a:t>
            </a:r>
            <a:r>
              <a:rPr lang="en-US" sz="2800" dirty="0" smtClean="0"/>
              <a:t>where we re-experience past events or “picture” ourselves in the past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endParaRPr lang="en-US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 rot="3348673">
            <a:off x="178594" y="2440781"/>
            <a:ext cx="1079500" cy="636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46238"/>
            <a:ext cx="3657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Frontal Association Area </a:t>
            </a:r>
            <a:r>
              <a:rPr lang="en-US" dirty="0" smtClean="0"/>
              <a:t>– complex thinking, decision-making and personality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endParaRPr lang="en-US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 rot="3348673">
            <a:off x="1016794" y="1526381"/>
            <a:ext cx="1079500" cy="636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46238"/>
            <a:ext cx="3657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Broca</a:t>
            </a:r>
            <a:r>
              <a:rPr lang="en-US" b="1" dirty="0" smtClean="0"/>
              <a:t> Area </a:t>
            </a:r>
            <a:r>
              <a:rPr lang="en-US" dirty="0" smtClean="0"/>
              <a:t>– in charge of speech production</a:t>
            </a:r>
            <a:endParaRPr lang="en-US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endParaRPr lang="en-US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 rot="3348673">
            <a:off x="645319" y="1902619"/>
            <a:ext cx="1457325" cy="636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46238"/>
            <a:ext cx="38100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Motor Strip </a:t>
            </a:r>
            <a:r>
              <a:rPr lang="en-US" dirty="0" smtClean="0"/>
              <a:t>– controls movement</a:t>
            </a:r>
            <a:endParaRPr lang="en-US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endParaRPr lang="en-US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 rot="4322567">
            <a:off x="2718594" y="980281"/>
            <a:ext cx="984250" cy="636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46238"/>
            <a:ext cx="38100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Parietal Lobe </a:t>
            </a:r>
            <a:r>
              <a:rPr lang="en-US" dirty="0" smtClean="0"/>
              <a:t>– makes up the </a:t>
            </a:r>
            <a:r>
              <a:rPr lang="en-US" i="1" dirty="0" smtClean="0"/>
              <a:t>middle</a:t>
            </a:r>
            <a:r>
              <a:rPr lang="en-US" dirty="0" smtClean="0"/>
              <a:t> part of the brain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i="1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</a:rPr>
              <a:t>The back of the hand of the boxing glove!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endParaRPr lang="en-US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-Right Arrow 6"/>
          <p:cNvSpPr/>
          <p:nvPr/>
        </p:nvSpPr>
        <p:spPr>
          <a:xfrm rot="2553219">
            <a:off x="3425825" y="1765300"/>
            <a:ext cx="1774825" cy="409575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46238"/>
            <a:ext cx="38100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Sensory Strip </a:t>
            </a:r>
            <a:r>
              <a:rPr lang="en-US" dirty="0" smtClean="0"/>
              <a:t>– controls sensation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endParaRPr lang="en-US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 rot="4167385">
            <a:off x="3887788" y="1131888"/>
            <a:ext cx="609600" cy="914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46238"/>
            <a:ext cx="3810000" cy="4525962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800" b="1" dirty="0" smtClean="0"/>
              <a:t>Occipital Lobe </a:t>
            </a:r>
            <a:r>
              <a:rPr lang="en-US" sz="3800" dirty="0" smtClean="0"/>
              <a:t>– makes up the </a:t>
            </a:r>
            <a:r>
              <a:rPr lang="en-US" sz="3800" i="1" dirty="0" smtClean="0"/>
              <a:t>back</a:t>
            </a:r>
            <a:r>
              <a:rPr lang="en-US" sz="3800" dirty="0" smtClean="0"/>
              <a:t> of the brain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800" dirty="0" smtClean="0"/>
              <a:t>organizes visual information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300" i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3300" i="1" dirty="0" smtClean="0">
                <a:solidFill>
                  <a:schemeClr val="accent2">
                    <a:lumMod val="75000"/>
                  </a:schemeClr>
                </a:solidFill>
              </a:rPr>
              <a:t>The wrist of the boxing glove!</a:t>
            </a:r>
            <a:endParaRPr lang="en-US" sz="33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endParaRPr lang="en-US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 rot="6835424">
            <a:off x="4933950" y="3403600"/>
            <a:ext cx="609600" cy="1022350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right or left brain?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Take the quiz. </a:t>
            </a:r>
          </a:p>
          <a:p>
            <a:pPr marL="514350" indent="-514350">
              <a:buAutoNum type="arabicPeriod"/>
            </a:pPr>
            <a:r>
              <a:rPr lang="en-US" dirty="0" smtClean="0"/>
              <a:t>Tally your results.</a:t>
            </a:r>
          </a:p>
          <a:p>
            <a:pPr marL="514350" indent="-514350">
              <a:buAutoNum type="arabicPeriod"/>
            </a:pPr>
            <a:r>
              <a:rPr lang="en-US" dirty="0" smtClean="0"/>
              <a:t>Let’s test it, watch this video.</a:t>
            </a:r>
          </a:p>
          <a:p>
            <a:pPr marL="514350" indent="-514350">
              <a:buAutoNum type="arabicPeriod"/>
            </a:pPr>
            <a:r>
              <a:rPr lang="en-US" dirty="0" smtClean="0">
                <a:hlinkClick r:id="rId2"/>
              </a:rPr>
              <a:t>Which way is she turning? Clockwise or Counterclockwise</a:t>
            </a:r>
            <a:endParaRPr lang="en-US" dirty="0"/>
          </a:p>
        </p:txBody>
      </p:sp>
      <p:pic>
        <p:nvPicPr>
          <p:cNvPr id="4" name="Content Placeholder 3" descr="wet_brai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1" b="16301"/>
          <a:stretch>
            <a:fillRect/>
          </a:stretch>
        </p:blipFill>
        <p:spPr bwMode="auto">
          <a:xfrm>
            <a:off x="4800600" y="4572000"/>
            <a:ext cx="3429000" cy="18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6419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46238"/>
            <a:ext cx="3810000" cy="4525962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800" b="1" dirty="0" smtClean="0"/>
              <a:t>Temporal Lobe </a:t>
            </a:r>
            <a:r>
              <a:rPr lang="en-US" sz="3800" dirty="0" smtClean="0"/>
              <a:t>– makes up the </a:t>
            </a:r>
            <a:r>
              <a:rPr lang="en-US" sz="3800" i="1" dirty="0" smtClean="0"/>
              <a:t>bottom</a:t>
            </a:r>
            <a:r>
              <a:rPr lang="en-US" sz="3800" dirty="0" smtClean="0"/>
              <a:t> of the brain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800" dirty="0" smtClean="0"/>
              <a:t>controls hearing and speech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3300" i="1" dirty="0" smtClean="0">
                <a:solidFill>
                  <a:schemeClr val="accent3">
                    <a:lumMod val="50000"/>
                  </a:schemeClr>
                </a:solidFill>
              </a:rPr>
              <a:t>The thumb of the boxing glove!</a:t>
            </a:r>
            <a:endParaRPr lang="en-US" sz="33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endParaRPr lang="en-US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 rot="10800000">
            <a:off x="1905000" y="4038600"/>
            <a:ext cx="609600" cy="1020763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46238"/>
            <a:ext cx="3810000" cy="45259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Wernicke</a:t>
            </a:r>
            <a:r>
              <a:rPr lang="en-US" b="1" dirty="0" smtClean="0"/>
              <a:t> Area </a:t>
            </a:r>
            <a:r>
              <a:rPr lang="en-US" dirty="0" smtClean="0"/>
              <a:t>– understands written and spoken language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endParaRPr lang="en-US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 rot="4066766">
            <a:off x="4265613" y="2255838"/>
            <a:ext cx="485775" cy="1311275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Brain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600" i="1" smtClean="0"/>
              <a:t>Name that Lobe!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0" y="2219325"/>
            <a:ext cx="54673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Brain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600" i="1" smtClean="0"/>
              <a:t>Name that Lobe!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09800"/>
            <a:ext cx="28956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Brain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600" i="1" smtClean="0"/>
              <a:t>Name that Lobe!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613" y="2286000"/>
            <a:ext cx="45481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Brain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600" i="1" smtClean="0"/>
              <a:t>Name that Lobe!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0"/>
            <a:ext cx="56388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Brain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600" i="1" smtClean="0"/>
              <a:t>Name that Lobe!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86000"/>
            <a:ext cx="39624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Brain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600" i="1" smtClean="0"/>
              <a:t>Name that Lobe!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0"/>
            <a:ext cx="63976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Brain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600" i="1" smtClean="0"/>
              <a:t>Name that Lobe!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0"/>
            <a:ext cx="5410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Color each lobe</a:t>
            </a:r>
          </a:p>
          <a:p>
            <a:pPr>
              <a:buNone/>
            </a:pPr>
            <a:r>
              <a:rPr lang="en-US" dirty="0" smtClean="0"/>
              <a:t>a different</a:t>
            </a:r>
          </a:p>
          <a:p>
            <a:pPr>
              <a:buNone/>
            </a:pPr>
            <a:r>
              <a:rPr lang="en-US" dirty="0" smtClean="0"/>
              <a:t>Color.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0"/>
            <a:ext cx="57150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Brain</a:t>
            </a:r>
            <a:endParaRPr lang="en-US" dirty="0"/>
          </a:p>
        </p:txBody>
      </p:sp>
      <p:pic>
        <p:nvPicPr>
          <p:cNvPr id="4" name="Content Placeholder 3" descr="wet_brain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1" b="16301"/>
          <a:stretch>
            <a:fillRect/>
          </a:stretch>
        </p:blipFill>
        <p:spPr>
          <a:xfrm>
            <a:off x="1981200" y="1295400"/>
            <a:ext cx="5867400" cy="3226844"/>
          </a:xfrm>
        </p:spPr>
      </p:pic>
      <p:sp>
        <p:nvSpPr>
          <p:cNvPr id="3" name="Rectangle 2"/>
          <p:cNvSpPr/>
          <p:nvPr/>
        </p:nvSpPr>
        <p:spPr>
          <a:xfrm>
            <a:off x="4575045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Oprah Holds a Brain</a:t>
            </a:r>
            <a:r>
              <a:rPr lang="en-US" dirty="0" smtClean="0"/>
              <a:t>  Video Clip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53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in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199"/>
            <a:ext cx="7086600" cy="596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0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be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00400"/>
            <a:ext cx="4418135" cy="3403600"/>
          </a:xfrm>
          <a:prstGeom prst="rect">
            <a:avLst/>
          </a:prstGeom>
        </p:spPr>
      </p:pic>
      <p:pic>
        <p:nvPicPr>
          <p:cNvPr id="4" name="Picture 3" descr="lec04_disc_br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4428718" cy="2590800"/>
          </a:xfrm>
          <a:prstGeom prst="rect">
            <a:avLst/>
          </a:prstGeom>
        </p:spPr>
      </p:pic>
      <p:pic>
        <p:nvPicPr>
          <p:cNvPr id="5" name="Picture 4" descr="lobes_label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124200"/>
            <a:ext cx="4038600" cy="3400926"/>
          </a:xfrm>
          <a:prstGeom prst="rect">
            <a:avLst/>
          </a:prstGeom>
        </p:spPr>
      </p:pic>
      <p:pic>
        <p:nvPicPr>
          <p:cNvPr id="9" name="Picture 8" descr="broc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"/>
            <a:ext cx="4230858" cy="286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41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4038600" cy="42211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Cerebral Cortex – wrinkly outer layer of the brain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rgbClr val="FF0000"/>
                </a:solidFill>
              </a:rPr>
              <a:t>	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All the folds = more brain mass!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36639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2750202">
            <a:off x="891381" y="1421607"/>
            <a:ext cx="757237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>
          <a:xfrm rot="7834777">
            <a:off x="2699544" y="1712119"/>
            <a:ext cx="1138238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524000"/>
            <a:ext cx="3886200" cy="45720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Brain divided into two halves called </a:t>
            </a:r>
            <a:r>
              <a:rPr lang="en-US" b="1" dirty="0" smtClean="0"/>
              <a:t>hemispheres!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Fissure</a:t>
            </a:r>
            <a:r>
              <a:rPr lang="en-US" dirty="0" smtClean="0"/>
              <a:t> – gap between the two brain hemispheres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i="1" dirty="0" smtClean="0">
                <a:solidFill>
                  <a:schemeClr val="accent2">
                    <a:lumMod val="50000"/>
                  </a:schemeClr>
                </a:solidFill>
              </a:rPr>
              <a:t>Left hemisphere controls right side of the body.  Right hemisphere controls left side.</a:t>
            </a:r>
            <a:endParaRPr lang="en-US" sz="3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63" y="1600200"/>
            <a:ext cx="37163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Brain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648200" y="1905000"/>
            <a:ext cx="4114800" cy="1752600"/>
          </a:xfrm>
        </p:spPr>
        <p:txBody>
          <a:bodyPr/>
          <a:lstStyle/>
          <a:p>
            <a:r>
              <a:rPr lang="en-US" b="1" smtClean="0"/>
              <a:t>Corpus Callosum </a:t>
            </a:r>
            <a:r>
              <a:rPr lang="en-US" smtClean="0"/>
              <a:t>– fibers connecting the two hemispheres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 r="48666"/>
          <a:stretch>
            <a:fillRect/>
          </a:stretch>
        </p:blipFill>
        <p:spPr bwMode="auto">
          <a:xfrm>
            <a:off x="609600" y="1676400"/>
            <a:ext cx="38465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2608013">
            <a:off x="2989263" y="2484438"/>
            <a:ext cx="790575" cy="1082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32213"/>
            <a:ext cx="3657600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rot="7330716">
            <a:off x="6564312" y="3914776"/>
            <a:ext cx="792163" cy="519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Brain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5175" y="1524000"/>
            <a:ext cx="53562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Clip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Right Brain Thinking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18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Brain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2209800"/>
          </a:xfrm>
        </p:spPr>
        <p:txBody>
          <a:bodyPr/>
          <a:lstStyle/>
          <a:p>
            <a:r>
              <a:rPr lang="en-US" smtClean="0"/>
              <a:t>Women have larger corpus callosums then men.  </a:t>
            </a:r>
            <a:r>
              <a:rPr lang="en-US" i="1" smtClean="0"/>
              <a:t>So are they better balanced between the two hemispheres and can multitask better?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393</Words>
  <Application>Microsoft Macintosh PowerPoint</Application>
  <PresentationFormat>On-screen Show (4:3)</PresentationFormat>
  <Paragraphs>110</Paragraphs>
  <Slides>31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The Brain: True or False</vt:lpstr>
      <vt:lpstr>Are you right or left brain?</vt:lpstr>
      <vt:lpstr>The Brain</vt:lpstr>
      <vt:lpstr>The Brain</vt:lpstr>
      <vt:lpstr>The Brain</vt:lpstr>
      <vt:lpstr>The Brain</vt:lpstr>
      <vt:lpstr>The Brain</vt:lpstr>
      <vt:lpstr>Video Clip </vt:lpstr>
      <vt:lpstr>The Brain</vt:lpstr>
      <vt:lpstr>The Brain</vt:lpstr>
      <vt:lpstr>PowerPoint Presentation</vt:lpstr>
      <vt:lpstr>The Brain</vt:lpstr>
      <vt:lpstr>The Brain</vt:lpstr>
      <vt:lpstr>The Brain</vt:lpstr>
      <vt:lpstr>The Brain</vt:lpstr>
      <vt:lpstr>The Brain</vt:lpstr>
      <vt:lpstr>The Brain</vt:lpstr>
      <vt:lpstr>The Brain</vt:lpstr>
      <vt:lpstr>The Brain</vt:lpstr>
      <vt:lpstr>The Brain</vt:lpstr>
      <vt:lpstr>The Brain</vt:lpstr>
      <vt:lpstr>The Brain</vt:lpstr>
      <vt:lpstr>The Brain</vt:lpstr>
      <vt:lpstr>The Brain</vt:lpstr>
      <vt:lpstr>The Brain</vt:lpstr>
      <vt:lpstr>The Brain</vt:lpstr>
      <vt:lpstr>The Brain</vt:lpstr>
      <vt:lpstr>The Brain</vt:lpstr>
      <vt:lpstr>The Brain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Human Body</dc:title>
  <dc:creator>Team Taylor</dc:creator>
  <cp:lastModifiedBy>Alyson Fink</cp:lastModifiedBy>
  <cp:revision>35</cp:revision>
  <dcterms:created xsi:type="dcterms:W3CDTF">2010-08-21T20:46:44Z</dcterms:created>
  <dcterms:modified xsi:type="dcterms:W3CDTF">2013-01-22T19:41:25Z</dcterms:modified>
</cp:coreProperties>
</file>